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46" autoAdjust="0"/>
  </p:normalViewPr>
  <p:slideViewPr>
    <p:cSldViewPr showGuides="1">
      <p:cViewPr>
        <p:scale>
          <a:sx n="100" d="100"/>
          <a:sy n="100" d="100"/>
        </p:scale>
        <p:origin x="-462" y="-270"/>
      </p:cViewPr>
      <p:guideLst>
        <p:guide orient="horz" pos="1620"/>
        <p:guide orient="horz" pos="3026"/>
        <p:guide orient="horz" pos="214"/>
        <p:guide orient="horz" pos="2028"/>
        <p:guide orient="horz" pos="2573"/>
        <p:guide orient="horz" pos="1212"/>
        <p:guide orient="horz" pos="441"/>
        <p:guide pos="2880"/>
        <p:guide pos="5511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890A-187D-4169-B354-8178385FFBC2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FD48-C612-4BC4-8E1E-F8FD5DD9EC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561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2FD48-C612-4BC4-8E1E-F8FD5DD9EC2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8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620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49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259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07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23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40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99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038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089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283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50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7E2D8-20E5-4E27-800F-39E8600A0C6D}" type="datetimeFigureOut">
              <a:rPr lang="ru-RU" smtClean="0"/>
              <a:t>19.11.2013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FEC89-D187-4794-A141-F316893EEA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8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7.png"/><Relationship Id="rId7" Type="http://schemas.openxmlformats.org/officeDocument/2006/relationships/image" Target="../media/image170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6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10" Type="http://schemas.openxmlformats.org/officeDocument/2006/relationships/image" Target="../media/image200.png"/><Relationship Id="rId19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190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2.gif"/><Relationship Id="rId4" Type="http://schemas.openxmlformats.org/officeDocument/2006/relationships/image" Target="../media/image30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949" y="156167"/>
            <a:ext cx="85321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</a:rPr>
              <a:t>Колебательное </a:t>
            </a:r>
            <a:r>
              <a:rPr lang="ru-RU" sz="4000" b="1" dirty="0" smtClean="0">
                <a:solidFill>
                  <a:schemeClr val="tx2"/>
                </a:solidFill>
              </a:rPr>
              <a:t>движение.</a:t>
            </a:r>
            <a:endParaRPr lang="en-US" sz="40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>Свободные колебания.</a:t>
            </a:r>
          </a:p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>Колебательные </a:t>
            </a:r>
            <a:r>
              <a:rPr lang="ru-RU" sz="4000" b="1" dirty="0">
                <a:solidFill>
                  <a:schemeClr val="tx2"/>
                </a:solidFill>
              </a:rPr>
              <a:t>системы. Маятник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51289" y="2768879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Рожденный </a:t>
            </a:r>
            <a:r>
              <a:rPr lang="ru-RU" dirty="0" smtClean="0"/>
              <a:t>пустыней, колеблется </a:t>
            </a:r>
            <a:r>
              <a:rPr lang="ru-RU" dirty="0"/>
              <a:t>звук,</a:t>
            </a:r>
          </a:p>
          <a:p>
            <a:r>
              <a:rPr lang="ru-RU" dirty="0"/>
              <a:t>Колеблется </a:t>
            </a:r>
            <a:r>
              <a:rPr lang="ru-RU" dirty="0" smtClean="0"/>
              <a:t>синий на </a:t>
            </a:r>
            <a:r>
              <a:rPr lang="ru-RU" dirty="0"/>
              <a:t>нитке паук.</a:t>
            </a:r>
          </a:p>
          <a:p>
            <a:r>
              <a:rPr lang="ru-RU" dirty="0"/>
              <a:t>Колеблется </a:t>
            </a:r>
            <a:r>
              <a:rPr lang="ru-RU" dirty="0" smtClean="0"/>
              <a:t>воздух, прозрачен </a:t>
            </a:r>
            <a:r>
              <a:rPr lang="ru-RU" dirty="0"/>
              <a:t>и чист,</a:t>
            </a:r>
          </a:p>
          <a:p>
            <a:r>
              <a:rPr lang="ru-RU" dirty="0"/>
              <a:t>В сияющих звездах </a:t>
            </a:r>
            <a:r>
              <a:rPr lang="ru-RU" dirty="0" smtClean="0"/>
              <a:t>колеблется </a:t>
            </a:r>
            <a:r>
              <a:rPr lang="ru-RU" dirty="0"/>
              <a:t>лист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917264" y="3971053"/>
            <a:ext cx="1866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Н. А. Заболоцкий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2225505"/>
            <a:ext cx="3888680" cy="270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8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8371" y="206127"/>
            <a:ext cx="4697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Колебательное движение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9"/>
          <a:stretch/>
        </p:blipFill>
        <p:spPr>
          <a:xfrm>
            <a:off x="2894765" y="2781796"/>
            <a:ext cx="1975093" cy="2020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273" b="98485" l="3182" r="971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863706"/>
            <a:ext cx="2277391" cy="1708044"/>
          </a:xfrm>
          <a:prstGeom prst="rect">
            <a:avLst/>
          </a:prstGeom>
        </p:spPr>
      </p:pic>
      <p:pic>
        <p:nvPicPr>
          <p:cNvPr id="2050" name="Picture 2" descr="http://www.ua.all.biz/img/ua/catalog/1783732.jpeg?rrr=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05282"/>
            <a:ext cx="2002764" cy="180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1.liveinternet.ru/images/attach/c/2/72/113/72113122_1195428803826724351liftarn_Sewing_machin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15988"/>
            <a:ext cx="1980206" cy="161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vita-pharm.com/images/03/4392773_s_b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8" b="9966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61" y="2753443"/>
            <a:ext cx="1590572" cy="196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y-clock.ru/images/cl2.pn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858" y="898363"/>
            <a:ext cx="1790374" cy="179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http://pixabay.com/static/uploads/photo/2012/05/07/11/21/flower-48130_640.png?i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2344" y1="98077" x2="88750" y2="97552"/>
                        <a14:foregroundMark x1="39844" y1="54196" x2="90625" y2="53322"/>
                        <a14:foregroundMark x1="53125" y1="27448" x2="85781" y2="73601"/>
                        <a14:foregroundMark x1="54531" y1="67657" x2="89219" y2="41783"/>
                        <a14:foregroundMark x1="44688" y1="40559" x2="89844" y2="51224"/>
                        <a14:foregroundMark x1="56094" y1="29545" x2="78594" y2="62587"/>
                        <a14:foregroundMark x1="47813" y1="48601" x2="87969" y2="27448"/>
                        <a14:foregroundMark x1="65625" y1="40210" x2="49531" y2="37937"/>
                        <a14:foregroundMark x1="80469" y1="61364" x2="97969" y2="60140"/>
                        <a14:foregroundMark x1="97969" y1="50699" x2="99844" y2="61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876" y="2986673"/>
            <a:ext cx="1802747" cy="161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ебенка, Глаза, Синий, Малых, Птица, Муха, Цыпленок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75" y="2847711"/>
            <a:ext cx="1788655" cy="186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917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4262315" y="1321988"/>
            <a:ext cx="794513" cy="1728812"/>
            <a:chOff x="287152" y="777102"/>
            <a:chExt cx="794513" cy="172881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89577" y="777102"/>
              <a:ext cx="792088" cy="216024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75432" y="993498"/>
              <a:ext cx="216272" cy="1512416"/>
              <a:chOff x="575432" y="993498"/>
              <a:chExt cx="216272" cy="1512416"/>
            </a:xfrm>
          </p:grpSpPr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683568" y="993498"/>
                <a:ext cx="0" cy="129614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Овал 9"/>
              <p:cNvSpPr/>
              <p:nvPr/>
            </p:nvSpPr>
            <p:spPr>
              <a:xfrm>
                <a:off x="575432" y="2289642"/>
                <a:ext cx="216272" cy="216272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3" name="Группа 12"/>
            <p:cNvGrpSpPr/>
            <p:nvPr/>
          </p:nvGrpSpPr>
          <p:grpSpPr>
            <a:xfrm rot="20256414">
              <a:off x="855361" y="936103"/>
              <a:ext cx="216272" cy="1512416"/>
              <a:chOff x="575432" y="993498"/>
              <a:chExt cx="216272" cy="1512416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683568" y="993498"/>
                <a:ext cx="0" cy="1296144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Овал 14"/>
              <p:cNvSpPr/>
              <p:nvPr/>
            </p:nvSpPr>
            <p:spPr>
              <a:xfrm>
                <a:off x="575432" y="2289642"/>
                <a:ext cx="216272" cy="216272"/>
              </a:xfrm>
              <a:prstGeom prst="ellips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 rot="1343586" flipH="1">
              <a:off x="287152" y="941610"/>
              <a:ext cx="216272" cy="1512416"/>
              <a:chOff x="575432" y="993498"/>
              <a:chExt cx="216272" cy="1512416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683568" y="993498"/>
                <a:ext cx="0" cy="1296144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Овал 17"/>
              <p:cNvSpPr/>
              <p:nvPr/>
            </p:nvSpPr>
            <p:spPr>
              <a:xfrm>
                <a:off x="575432" y="2289642"/>
                <a:ext cx="216272" cy="216272"/>
              </a:xfrm>
              <a:prstGeom prst="ellips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04" y="1159621"/>
            <a:ext cx="1800200" cy="235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13324442" y="1366225"/>
            <a:ext cx="792088" cy="2669005"/>
            <a:chOff x="2987824" y="804827"/>
            <a:chExt cx="792088" cy="2669005"/>
          </a:xfrm>
        </p:grpSpPr>
        <p:sp>
          <p:nvSpPr>
            <p:cNvPr id="26" name="Цилиндр 25"/>
            <p:cNvSpPr/>
            <p:nvPr/>
          </p:nvSpPr>
          <p:spPr>
            <a:xfrm>
              <a:off x="3275856" y="2965067"/>
              <a:ext cx="216024" cy="508765"/>
            </a:xfrm>
            <a:prstGeom prst="can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Цилиндр 30"/>
            <p:cNvSpPr/>
            <p:nvPr/>
          </p:nvSpPr>
          <p:spPr>
            <a:xfrm>
              <a:off x="3275856" y="1550063"/>
              <a:ext cx="216024" cy="508765"/>
            </a:xfrm>
            <a:prstGeom prst="can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2987824" y="804827"/>
              <a:ext cx="792088" cy="2160240"/>
              <a:chOff x="2987824" y="483518"/>
              <a:chExt cx="792088" cy="2160240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2987824" y="483518"/>
                <a:ext cx="792088" cy="216024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3383868" y="699542"/>
                <a:ext cx="0" cy="194421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0" name="Цилиндр 29"/>
            <p:cNvSpPr/>
            <p:nvPr/>
          </p:nvSpPr>
          <p:spPr>
            <a:xfrm>
              <a:off x="3275856" y="2260026"/>
              <a:ext cx="216024" cy="508765"/>
            </a:xfrm>
            <a:prstGeom prst="can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97556"/>
            <a:ext cx="936104" cy="3234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Группа 39"/>
          <p:cNvGrpSpPr/>
          <p:nvPr/>
        </p:nvGrpSpPr>
        <p:grpSpPr>
          <a:xfrm>
            <a:off x="12700314" y="1000369"/>
            <a:ext cx="2100366" cy="2519057"/>
            <a:chOff x="4229124" y="700393"/>
            <a:chExt cx="2100366" cy="2519057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4644008" y="700393"/>
              <a:ext cx="1296144" cy="2519057"/>
              <a:chOff x="4644008" y="700393"/>
              <a:chExt cx="1296144" cy="2519057"/>
            </a:xfrm>
          </p:grpSpPr>
          <p:sp>
            <p:nvSpPr>
              <p:cNvPr id="29" name="Прямоугольник 28"/>
              <p:cNvSpPr/>
              <p:nvPr/>
            </p:nvSpPr>
            <p:spPr>
              <a:xfrm>
                <a:off x="4644008" y="2570041"/>
                <a:ext cx="504056" cy="647700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5436096" y="2571445"/>
                <a:ext cx="504056" cy="647700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5292080" y="700393"/>
                <a:ext cx="0" cy="25190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9" name="Дуга 38"/>
            <p:cNvSpPr/>
            <p:nvPr/>
          </p:nvSpPr>
          <p:spPr>
            <a:xfrm rot="14735077">
              <a:off x="5231478" y="978732"/>
              <a:ext cx="1031761" cy="1164262"/>
            </a:xfrm>
            <a:custGeom>
              <a:avLst/>
              <a:gdLst>
                <a:gd name="connsiteX0" fmla="*/ 1399266 w 2063369"/>
                <a:gd name="connsiteY0" fmla="*/ 56707 h 1728192"/>
                <a:gd name="connsiteX1" fmla="*/ 2050794 w 2063369"/>
                <a:gd name="connsiteY1" fmla="*/ 998600 h 1728192"/>
                <a:gd name="connsiteX2" fmla="*/ 1031685 w 2063369"/>
                <a:gd name="connsiteY2" fmla="*/ 864096 h 1728192"/>
                <a:gd name="connsiteX3" fmla="*/ 1399266 w 2063369"/>
                <a:gd name="connsiteY3" fmla="*/ 56707 h 1728192"/>
                <a:gd name="connsiteX0" fmla="*/ 1399266 w 2063369"/>
                <a:gd name="connsiteY0" fmla="*/ 56707 h 1728192"/>
                <a:gd name="connsiteX1" fmla="*/ 2050794 w 2063369"/>
                <a:gd name="connsiteY1" fmla="*/ 998600 h 1728192"/>
                <a:gd name="connsiteX0" fmla="*/ 367581 w 1032500"/>
                <a:gd name="connsiteY0" fmla="*/ 191723 h 1133616"/>
                <a:gd name="connsiteX1" fmla="*/ 1019109 w 1032500"/>
                <a:gd name="connsiteY1" fmla="*/ 1133616 h 1133616"/>
                <a:gd name="connsiteX2" fmla="*/ 0 w 1032500"/>
                <a:gd name="connsiteY2" fmla="*/ 999112 h 1133616"/>
                <a:gd name="connsiteX3" fmla="*/ 367581 w 1032500"/>
                <a:gd name="connsiteY3" fmla="*/ 191723 h 1133616"/>
                <a:gd name="connsiteX0" fmla="*/ 387666 w 1032500"/>
                <a:gd name="connsiteY0" fmla="*/ 0 h 1133616"/>
                <a:gd name="connsiteX1" fmla="*/ 1019109 w 1032500"/>
                <a:gd name="connsiteY1" fmla="*/ 1133616 h 1133616"/>
                <a:gd name="connsiteX0" fmla="*/ 367581 w 1031761"/>
                <a:gd name="connsiteY0" fmla="*/ 191723 h 1196063"/>
                <a:gd name="connsiteX1" fmla="*/ 1019109 w 1031761"/>
                <a:gd name="connsiteY1" fmla="*/ 1133616 h 1196063"/>
                <a:gd name="connsiteX2" fmla="*/ 0 w 1031761"/>
                <a:gd name="connsiteY2" fmla="*/ 999112 h 1196063"/>
                <a:gd name="connsiteX3" fmla="*/ 367581 w 1031761"/>
                <a:gd name="connsiteY3" fmla="*/ 191723 h 1196063"/>
                <a:gd name="connsiteX0" fmla="*/ 387666 w 1031761"/>
                <a:gd name="connsiteY0" fmla="*/ 0 h 1196063"/>
                <a:gd name="connsiteX1" fmla="*/ 990763 w 1031761"/>
                <a:gd name="connsiteY1" fmla="*/ 1196063 h 1196063"/>
                <a:gd name="connsiteX0" fmla="*/ 367581 w 1031761"/>
                <a:gd name="connsiteY0" fmla="*/ 159922 h 1164262"/>
                <a:gd name="connsiteX1" fmla="*/ 1019109 w 1031761"/>
                <a:gd name="connsiteY1" fmla="*/ 1101815 h 1164262"/>
                <a:gd name="connsiteX2" fmla="*/ 0 w 1031761"/>
                <a:gd name="connsiteY2" fmla="*/ 967311 h 1164262"/>
                <a:gd name="connsiteX3" fmla="*/ 367581 w 1031761"/>
                <a:gd name="connsiteY3" fmla="*/ 159922 h 1164262"/>
                <a:gd name="connsiteX0" fmla="*/ 373230 w 1031761"/>
                <a:gd name="connsiteY0" fmla="*/ 0 h 1164262"/>
                <a:gd name="connsiteX1" fmla="*/ 990763 w 1031761"/>
                <a:gd name="connsiteY1" fmla="*/ 1164262 h 1164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1761" h="1164262" stroke="0" extrusionOk="0">
                  <a:moveTo>
                    <a:pt x="367581" y="159922"/>
                  </a:moveTo>
                  <a:cubicBezTo>
                    <a:pt x="823252" y="305452"/>
                    <a:pt x="1095020" y="698338"/>
                    <a:pt x="1019109" y="1101815"/>
                  </a:cubicBezTo>
                  <a:lnTo>
                    <a:pt x="0" y="967311"/>
                  </a:lnTo>
                  <a:lnTo>
                    <a:pt x="367581" y="159922"/>
                  </a:lnTo>
                  <a:close/>
                </a:path>
                <a:path w="1031761" h="1164262" fill="none">
                  <a:moveTo>
                    <a:pt x="373230" y="0"/>
                  </a:moveTo>
                  <a:cubicBezTo>
                    <a:pt x="828901" y="145530"/>
                    <a:pt x="1066674" y="760785"/>
                    <a:pt x="990763" y="1164262"/>
                  </a:cubicBezTo>
                </a:path>
              </a:pathLst>
            </a:custGeom>
            <a:ln w="12700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Дуга 38"/>
            <p:cNvSpPr/>
            <p:nvPr/>
          </p:nvSpPr>
          <p:spPr>
            <a:xfrm rot="6864923" flipH="1">
              <a:off x="4295374" y="991877"/>
              <a:ext cx="1031761" cy="1164262"/>
            </a:xfrm>
            <a:custGeom>
              <a:avLst/>
              <a:gdLst>
                <a:gd name="connsiteX0" fmla="*/ 1399266 w 2063369"/>
                <a:gd name="connsiteY0" fmla="*/ 56707 h 1728192"/>
                <a:gd name="connsiteX1" fmla="*/ 2050794 w 2063369"/>
                <a:gd name="connsiteY1" fmla="*/ 998600 h 1728192"/>
                <a:gd name="connsiteX2" fmla="*/ 1031685 w 2063369"/>
                <a:gd name="connsiteY2" fmla="*/ 864096 h 1728192"/>
                <a:gd name="connsiteX3" fmla="*/ 1399266 w 2063369"/>
                <a:gd name="connsiteY3" fmla="*/ 56707 h 1728192"/>
                <a:gd name="connsiteX0" fmla="*/ 1399266 w 2063369"/>
                <a:gd name="connsiteY0" fmla="*/ 56707 h 1728192"/>
                <a:gd name="connsiteX1" fmla="*/ 2050794 w 2063369"/>
                <a:gd name="connsiteY1" fmla="*/ 998600 h 1728192"/>
                <a:gd name="connsiteX0" fmla="*/ 367581 w 1032500"/>
                <a:gd name="connsiteY0" fmla="*/ 191723 h 1133616"/>
                <a:gd name="connsiteX1" fmla="*/ 1019109 w 1032500"/>
                <a:gd name="connsiteY1" fmla="*/ 1133616 h 1133616"/>
                <a:gd name="connsiteX2" fmla="*/ 0 w 1032500"/>
                <a:gd name="connsiteY2" fmla="*/ 999112 h 1133616"/>
                <a:gd name="connsiteX3" fmla="*/ 367581 w 1032500"/>
                <a:gd name="connsiteY3" fmla="*/ 191723 h 1133616"/>
                <a:gd name="connsiteX0" fmla="*/ 387666 w 1032500"/>
                <a:gd name="connsiteY0" fmla="*/ 0 h 1133616"/>
                <a:gd name="connsiteX1" fmla="*/ 1019109 w 1032500"/>
                <a:gd name="connsiteY1" fmla="*/ 1133616 h 1133616"/>
                <a:gd name="connsiteX0" fmla="*/ 367581 w 1031761"/>
                <a:gd name="connsiteY0" fmla="*/ 191723 h 1196063"/>
                <a:gd name="connsiteX1" fmla="*/ 1019109 w 1031761"/>
                <a:gd name="connsiteY1" fmla="*/ 1133616 h 1196063"/>
                <a:gd name="connsiteX2" fmla="*/ 0 w 1031761"/>
                <a:gd name="connsiteY2" fmla="*/ 999112 h 1196063"/>
                <a:gd name="connsiteX3" fmla="*/ 367581 w 1031761"/>
                <a:gd name="connsiteY3" fmla="*/ 191723 h 1196063"/>
                <a:gd name="connsiteX0" fmla="*/ 387666 w 1031761"/>
                <a:gd name="connsiteY0" fmla="*/ 0 h 1196063"/>
                <a:gd name="connsiteX1" fmla="*/ 990763 w 1031761"/>
                <a:gd name="connsiteY1" fmla="*/ 1196063 h 1196063"/>
                <a:gd name="connsiteX0" fmla="*/ 367581 w 1031761"/>
                <a:gd name="connsiteY0" fmla="*/ 159922 h 1164262"/>
                <a:gd name="connsiteX1" fmla="*/ 1019109 w 1031761"/>
                <a:gd name="connsiteY1" fmla="*/ 1101815 h 1164262"/>
                <a:gd name="connsiteX2" fmla="*/ 0 w 1031761"/>
                <a:gd name="connsiteY2" fmla="*/ 967311 h 1164262"/>
                <a:gd name="connsiteX3" fmla="*/ 367581 w 1031761"/>
                <a:gd name="connsiteY3" fmla="*/ 159922 h 1164262"/>
                <a:gd name="connsiteX0" fmla="*/ 373230 w 1031761"/>
                <a:gd name="connsiteY0" fmla="*/ 0 h 1164262"/>
                <a:gd name="connsiteX1" fmla="*/ 990763 w 1031761"/>
                <a:gd name="connsiteY1" fmla="*/ 1164262 h 1164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1761" h="1164262" stroke="0" extrusionOk="0">
                  <a:moveTo>
                    <a:pt x="367581" y="159922"/>
                  </a:moveTo>
                  <a:cubicBezTo>
                    <a:pt x="823252" y="305452"/>
                    <a:pt x="1095020" y="698338"/>
                    <a:pt x="1019109" y="1101815"/>
                  </a:cubicBezTo>
                  <a:lnTo>
                    <a:pt x="0" y="967311"/>
                  </a:lnTo>
                  <a:lnTo>
                    <a:pt x="367581" y="159922"/>
                  </a:lnTo>
                  <a:close/>
                </a:path>
                <a:path w="1031761" h="1164262" fill="none">
                  <a:moveTo>
                    <a:pt x="373230" y="0"/>
                  </a:moveTo>
                  <a:cubicBezTo>
                    <a:pt x="828901" y="145530"/>
                    <a:pt x="1066674" y="760785"/>
                    <a:pt x="990763" y="1164262"/>
                  </a:cubicBezTo>
                </a:path>
              </a:pathLst>
            </a:custGeom>
            <a:ln w="12700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286" y="1519674"/>
            <a:ext cx="1695450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3" name="Группа 52"/>
          <p:cNvGrpSpPr/>
          <p:nvPr/>
        </p:nvGrpSpPr>
        <p:grpSpPr>
          <a:xfrm>
            <a:off x="15630467" y="1366225"/>
            <a:ext cx="1164471" cy="2802880"/>
            <a:chOff x="6756441" y="664521"/>
            <a:chExt cx="1164471" cy="280288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6953274" y="3251377"/>
              <a:ext cx="792088" cy="216024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953274" y="664521"/>
              <a:ext cx="792088" cy="216024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2" name="Прямая соединительная линия 41"/>
            <p:cNvCxnSpPr>
              <a:stCxn id="8" idx="2"/>
              <a:endCxn id="7" idx="0"/>
            </p:cNvCxnSpPr>
            <p:nvPr/>
          </p:nvCxnSpPr>
          <p:spPr>
            <a:xfrm>
              <a:off x="7349318" y="880545"/>
              <a:ext cx="0" cy="237083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Дуга 44"/>
            <p:cNvSpPr/>
            <p:nvPr/>
          </p:nvSpPr>
          <p:spPr>
            <a:xfrm>
              <a:off x="6756441" y="859560"/>
              <a:ext cx="1009831" cy="2391817"/>
            </a:xfrm>
            <a:prstGeom prst="arc">
              <a:avLst>
                <a:gd name="adj1" fmla="val 16475066"/>
                <a:gd name="adj2" fmla="val 5167414"/>
              </a:avLst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Дуга 56"/>
            <p:cNvSpPr/>
            <p:nvPr/>
          </p:nvSpPr>
          <p:spPr>
            <a:xfrm flipH="1">
              <a:off x="6911081" y="859560"/>
              <a:ext cx="1009831" cy="2391817"/>
            </a:xfrm>
            <a:prstGeom prst="arc">
              <a:avLst>
                <a:gd name="adj1" fmla="val 16475066"/>
                <a:gd name="adj2" fmla="val 5167414"/>
              </a:avLst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468" y="1058790"/>
            <a:ext cx="936104" cy="29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5" name="Прямая со стрелкой 54"/>
          <p:cNvCxnSpPr/>
          <p:nvPr/>
        </p:nvCxnSpPr>
        <p:spPr>
          <a:xfrm flipV="1">
            <a:off x="721659" y="2745992"/>
            <a:ext cx="700245" cy="115821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5288" y="3808228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Нить</a:t>
            </a:r>
            <a:endParaRPr lang="ru-RU" sz="2000" dirty="0"/>
          </a:p>
        </p:txBody>
      </p:sp>
      <p:cxnSp>
        <p:nvCxnSpPr>
          <p:cNvPr id="60" name="Прямая со стрелкой 59"/>
          <p:cNvCxnSpPr/>
          <p:nvPr/>
        </p:nvCxnSpPr>
        <p:spPr>
          <a:xfrm flipH="1">
            <a:off x="5375983" y="1163614"/>
            <a:ext cx="504056" cy="58102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512082" y="706759"/>
            <a:ext cx="1843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Резиновый шнур</a:t>
            </a:r>
            <a:endParaRPr lang="ru-RU" dirty="0"/>
          </a:p>
        </p:txBody>
      </p:sp>
      <p:cxnSp>
        <p:nvCxnSpPr>
          <p:cNvPr id="67" name="Прямая со стрелкой 66"/>
          <p:cNvCxnSpPr/>
          <p:nvPr/>
        </p:nvCxnSpPr>
        <p:spPr>
          <a:xfrm flipH="1" flipV="1">
            <a:off x="5880039" y="4123174"/>
            <a:ext cx="526463" cy="23529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3275856" y="1097556"/>
            <a:ext cx="1008112" cy="64707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620222" y="747191"/>
            <a:ext cx="1701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Металлическая</a:t>
            </a:r>
          </a:p>
          <a:p>
            <a:pPr algn="ctr"/>
            <a:r>
              <a:rPr lang="ru-RU" dirty="0" smtClean="0"/>
              <a:t>линейка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6352451" y="4158416"/>
            <a:ext cx="794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Тиски</a:t>
            </a:r>
            <a:endParaRPr lang="ru-RU" sz="2000" dirty="0"/>
          </a:p>
        </p:txBody>
      </p:sp>
      <p:sp>
        <p:nvSpPr>
          <p:cNvPr id="71" name="TextBox 70"/>
          <p:cNvSpPr txBox="1"/>
          <p:nvPr/>
        </p:nvSpPr>
        <p:spPr>
          <a:xfrm>
            <a:off x="6588224" y="2821424"/>
            <a:ext cx="856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Струна</a:t>
            </a:r>
            <a:endParaRPr lang="ru-RU" dirty="0"/>
          </a:p>
        </p:txBody>
      </p:sp>
      <p:cxnSp>
        <p:nvCxnSpPr>
          <p:cNvPr id="72" name="Прямая со стрелкой 71"/>
          <p:cNvCxnSpPr/>
          <p:nvPr/>
        </p:nvCxnSpPr>
        <p:spPr>
          <a:xfrm flipV="1">
            <a:off x="7380312" y="2620227"/>
            <a:ext cx="720080" cy="36285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91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  <p:bldP spid="58" grpId="2"/>
      <p:bldP spid="66" grpId="0"/>
      <p:bldP spid="66" grpId="1"/>
      <p:bldP spid="66" grpId="2"/>
      <p:bldP spid="69" grpId="0"/>
      <p:bldP spid="69" grpId="1"/>
      <p:bldP spid="69" grpId="2"/>
      <p:bldP spid="70" grpId="0"/>
      <p:bldP spid="70" grpId="1"/>
      <p:bldP spid="70" grpId="2"/>
      <p:bldP spid="71" grpId="0"/>
      <p:bldP spid="71" grpId="1"/>
      <p:bldP spid="71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7" y="342672"/>
            <a:ext cx="83534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Движение, при котором состояния тела с течением времени повторяются, причем тело проходит через положение устойчивого равновесия поочередно в противоположных направлениях, называют </a:t>
            </a:r>
            <a:r>
              <a:rPr lang="ru-RU" sz="2000" dirty="0">
                <a:solidFill>
                  <a:srgbClr val="C00000"/>
                </a:solidFill>
              </a:rPr>
              <a:t>механическим колебательным движением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2" y="1672957"/>
            <a:ext cx="2632640" cy="30998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57941" y="1851670"/>
            <a:ext cx="41907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Если состояния движения тела повторяются через определенные промежутки времени, то колебания называются </a:t>
            </a:r>
            <a:r>
              <a:rPr lang="ru-RU" sz="2000" dirty="0" smtClean="0">
                <a:solidFill>
                  <a:srgbClr val="C00000"/>
                </a:solidFill>
              </a:rPr>
              <a:t>периодическими</a:t>
            </a:r>
            <a:r>
              <a:rPr lang="ru-RU" sz="2000" dirty="0" smtClean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57941" y="3474303"/>
            <a:ext cx="4171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Основной признак колебательного движения — </a:t>
            </a:r>
            <a:r>
              <a:rPr lang="ru-RU" sz="2000" dirty="0" smtClean="0">
                <a:solidFill>
                  <a:schemeClr val="tx2"/>
                </a:solidFill>
              </a:rPr>
              <a:t>периодичность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3803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Прямоугольник 180"/>
          <p:cNvSpPr/>
          <p:nvPr/>
        </p:nvSpPr>
        <p:spPr>
          <a:xfrm>
            <a:off x="0" y="-18034"/>
            <a:ext cx="9144000" cy="51615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974566" y="-133712"/>
            <a:ext cx="585996" cy="174455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1826792" y="-108869"/>
            <a:ext cx="585996" cy="345638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1443518" y="1193502"/>
            <a:ext cx="585996" cy="26642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970877" y="2629167"/>
            <a:ext cx="585996" cy="174455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728072" y="3797245"/>
            <a:ext cx="585996" cy="125156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5265556" y="993540"/>
            <a:ext cx="585996" cy="1251566"/>
          </a:xfrm>
          <a:prstGeom prst="rect">
            <a:avLst/>
          </a:prstGeom>
        </p:spPr>
      </p:pic>
      <p:cxnSp>
        <p:nvCxnSpPr>
          <p:cNvPr id="47" name="Прямая соединительная линия 46"/>
          <p:cNvCxnSpPr/>
          <p:nvPr/>
        </p:nvCxnSpPr>
        <p:spPr>
          <a:xfrm flipH="1">
            <a:off x="6649829" y="274064"/>
            <a:ext cx="3689" cy="446405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5509131" y="1653372"/>
            <a:ext cx="585996" cy="174455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6367965" y="2694836"/>
            <a:ext cx="585996" cy="3456384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 rot="16200000">
            <a:off x="5971920" y="2169296"/>
            <a:ext cx="585996" cy="2664294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 flipH="1">
            <a:off x="2100147" y="274064"/>
            <a:ext cx="3689" cy="446405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0"/>
          <a:stretch/>
        </p:blipFill>
        <p:spPr>
          <a:xfrm rot="16200000">
            <a:off x="5078389" y="266831"/>
            <a:ext cx="649858" cy="941637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2059624" y="151612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p:sp>
        <p:nvSpPr>
          <p:cNvPr id="54" name="TextBox 53"/>
          <p:cNvSpPr txBox="1"/>
          <p:nvPr/>
        </p:nvSpPr>
        <p:spPr>
          <a:xfrm>
            <a:off x="3498107" y="105502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55" name="TextBox 54"/>
          <p:cNvSpPr txBox="1"/>
          <p:nvPr/>
        </p:nvSpPr>
        <p:spPr>
          <a:xfrm>
            <a:off x="2805801" y="199894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1500585" y="388196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endParaRPr lang="ru-RU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8047565" y="391728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61" name="TextBox 60"/>
          <p:cNvSpPr txBox="1"/>
          <p:nvPr/>
        </p:nvSpPr>
        <p:spPr>
          <a:xfrm>
            <a:off x="7330282" y="299403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</a:t>
            </a:r>
            <a:endParaRPr lang="ru-RU" i="1" dirty="0"/>
          </a:p>
        </p:txBody>
      </p:sp>
      <p:sp>
        <p:nvSpPr>
          <p:cNvPr id="62" name="TextBox 61"/>
          <p:cNvSpPr txBox="1"/>
          <p:nvPr/>
        </p:nvSpPr>
        <p:spPr>
          <a:xfrm>
            <a:off x="6054293" y="113969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endParaRPr lang="ru-RU" i="1" dirty="0"/>
          </a:p>
        </p:txBody>
      </p:sp>
      <p:sp>
        <p:nvSpPr>
          <p:cNvPr id="63" name="TextBox 62"/>
          <p:cNvSpPr txBox="1"/>
          <p:nvPr/>
        </p:nvSpPr>
        <p:spPr>
          <a:xfrm>
            <a:off x="5715279" y="2740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endParaRPr lang="ru-RU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2059624" y="4482406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r>
              <a:rPr lang="en-US" i="1" dirty="0" smtClean="0"/>
              <a:t>’</a:t>
            </a:r>
            <a:endParaRPr lang="ru-RU" i="1" dirty="0"/>
          </a:p>
        </p:txBody>
      </p:sp>
      <p:sp>
        <p:nvSpPr>
          <p:cNvPr id="51" name="TextBox 50"/>
          <p:cNvSpPr txBox="1"/>
          <p:nvPr/>
        </p:nvSpPr>
        <p:spPr>
          <a:xfrm>
            <a:off x="6612958" y="4537435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r>
              <a:rPr lang="en-US" i="1" dirty="0" smtClean="0"/>
              <a:t>’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52307" y="1023302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ru-RU" baseline="-25000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307" y="1023302"/>
                <a:ext cx="759374" cy="402931"/>
              </a:xfrm>
              <a:prstGeom prst="rect">
                <a:avLst/>
              </a:prstGeom>
              <a:blipFill rotWithShape="1">
                <a:blip r:embed="rId7"/>
                <a:stretch>
                  <a:fillRect t="-21212" b="-75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Прямая со стрелкой 3"/>
          <p:cNvCxnSpPr/>
          <p:nvPr/>
        </p:nvCxnSpPr>
        <p:spPr>
          <a:xfrm flipH="1">
            <a:off x="2699141" y="1551716"/>
            <a:ext cx="798966" cy="0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026631" y="1922901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ru-RU" baseline="-25000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631" y="1922901"/>
                <a:ext cx="759374" cy="402931"/>
              </a:xfrm>
              <a:prstGeom prst="rect">
                <a:avLst/>
              </a:prstGeom>
              <a:blipFill rotWithShape="1">
                <a:blip r:embed="rId8"/>
                <a:stretch>
                  <a:fillRect t="-20896" b="-597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Прямая со стрелкой 57"/>
          <p:cNvCxnSpPr/>
          <p:nvPr/>
        </p:nvCxnSpPr>
        <p:spPr>
          <a:xfrm flipH="1">
            <a:off x="2285006" y="2492868"/>
            <a:ext cx="520796" cy="958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6638401" y="2921107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ru-RU" baseline="-25000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401" y="2921107"/>
                <a:ext cx="759374" cy="402931"/>
              </a:xfrm>
              <a:prstGeom prst="rect">
                <a:avLst/>
              </a:prstGeom>
              <a:blipFill rotWithShape="1">
                <a:blip r:embed="rId9"/>
                <a:stretch>
                  <a:fillRect t="-21212" b="-75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Прямая со стрелкой 64"/>
          <p:cNvCxnSpPr/>
          <p:nvPr/>
        </p:nvCxnSpPr>
        <p:spPr>
          <a:xfrm flipH="1">
            <a:off x="6809486" y="3457187"/>
            <a:ext cx="520796" cy="958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268395" y="3835165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66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FF0066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ru-RU" baseline="-25000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8395" y="3835165"/>
                <a:ext cx="759374" cy="402931"/>
              </a:xfrm>
              <a:prstGeom prst="rect">
                <a:avLst/>
              </a:prstGeom>
              <a:blipFill rotWithShape="1">
                <a:blip r:embed="rId10"/>
                <a:stretch>
                  <a:fillRect t="-21212" b="-75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Прямая со стрелкой 66"/>
          <p:cNvCxnSpPr/>
          <p:nvPr/>
        </p:nvCxnSpPr>
        <p:spPr>
          <a:xfrm flipH="1">
            <a:off x="7257091" y="4379302"/>
            <a:ext cx="798966" cy="0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2010234" y="3960540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9933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9933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993300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993300"/>
                          </a:solidFill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ru-RU" baseline="-25000" dirty="0">
                  <a:solidFill>
                    <a:srgbClr val="9933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234" y="3960540"/>
                <a:ext cx="759374" cy="402931"/>
              </a:xfrm>
              <a:prstGeom prst="rect">
                <a:avLst/>
              </a:prstGeom>
              <a:blipFill rotWithShape="1">
                <a:blip r:embed="rId11"/>
                <a:stretch>
                  <a:fillRect t="-21212" b="-75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Прямая со стрелкой 68"/>
          <p:cNvCxnSpPr/>
          <p:nvPr/>
        </p:nvCxnSpPr>
        <p:spPr>
          <a:xfrm>
            <a:off x="1826874" y="4423986"/>
            <a:ext cx="520796" cy="958"/>
          </a:xfrm>
          <a:prstGeom prst="straightConnector1">
            <a:avLst/>
          </a:prstGeom>
          <a:ln w="28575">
            <a:solidFill>
              <a:srgbClr val="99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6653518" y="1187819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9933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9933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993300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993300"/>
                          </a:solidFill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ru-RU" baseline="-25000" dirty="0">
                  <a:solidFill>
                    <a:srgbClr val="9933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518" y="1187819"/>
                <a:ext cx="759374" cy="402931"/>
              </a:xfrm>
              <a:prstGeom prst="rect">
                <a:avLst/>
              </a:prstGeom>
              <a:blipFill rotWithShape="1">
                <a:blip r:embed="rId12"/>
                <a:stretch>
                  <a:fillRect t="-21212" b="-75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Прямая со стрелкой 70"/>
          <p:cNvCxnSpPr/>
          <p:nvPr/>
        </p:nvCxnSpPr>
        <p:spPr>
          <a:xfrm>
            <a:off x="6349478" y="1618372"/>
            <a:ext cx="520796" cy="958"/>
          </a:xfrm>
          <a:prstGeom prst="straightConnector1">
            <a:avLst/>
          </a:prstGeom>
          <a:ln w="28575">
            <a:solidFill>
              <a:srgbClr val="99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941023" y="282586"/>
                <a:ext cx="759374" cy="4029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9933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9933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b="0" i="1" baseline="-25000" smtClean="0">
                          <a:solidFill>
                            <a:srgbClr val="993300"/>
                          </a:solidFill>
                          <a:latin typeface="Cambria Math"/>
                        </a:rPr>
                        <m:t>упр </m:t>
                      </m:r>
                      <m:r>
                        <a:rPr lang="en-US" b="0" i="1" baseline="-25000" smtClean="0">
                          <a:solidFill>
                            <a:srgbClr val="9933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ru-RU" baseline="-25000" dirty="0">
                  <a:solidFill>
                    <a:srgbClr val="993300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023" y="282586"/>
                <a:ext cx="759374" cy="402931"/>
              </a:xfrm>
              <a:prstGeom prst="rect">
                <a:avLst/>
              </a:prstGeom>
              <a:blipFill rotWithShape="1">
                <a:blip r:embed="rId13"/>
                <a:stretch>
                  <a:fillRect t="-21212" b="-75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Прямая со стрелкой 72"/>
          <p:cNvCxnSpPr/>
          <p:nvPr/>
        </p:nvCxnSpPr>
        <p:spPr>
          <a:xfrm>
            <a:off x="6038507" y="738564"/>
            <a:ext cx="798966" cy="0"/>
          </a:xfrm>
          <a:prstGeom prst="straightConnector1">
            <a:avLst/>
          </a:prstGeom>
          <a:ln w="28575">
            <a:solidFill>
              <a:srgbClr val="99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27254" y="3785175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660066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254" y="3785175"/>
                <a:ext cx="358560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22951" r="-258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>
          <a:xfrm flipH="1">
            <a:off x="1115616" y="3765025"/>
            <a:ext cx="988221" cy="0"/>
          </a:xfrm>
          <a:prstGeom prst="straightConnector1">
            <a:avLst/>
          </a:prstGeom>
          <a:ln w="28575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 flipH="1">
                <a:off x="7843855" y="3694315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660066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843855" y="3694315"/>
                <a:ext cx="358560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22951" r="-237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Прямая со стрелкой 74"/>
          <p:cNvCxnSpPr/>
          <p:nvPr/>
        </p:nvCxnSpPr>
        <p:spPr>
          <a:xfrm>
            <a:off x="7476554" y="3724115"/>
            <a:ext cx="571011" cy="0"/>
          </a:xfrm>
          <a:prstGeom prst="straightConnector1">
            <a:avLst/>
          </a:prstGeom>
          <a:ln w="28575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43504" y="2781437"/>
                <a:ext cx="35856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660066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504" y="2781437"/>
                <a:ext cx="358560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22951" r="-237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Прямая со стрелкой 76"/>
          <p:cNvCxnSpPr/>
          <p:nvPr/>
        </p:nvCxnSpPr>
        <p:spPr>
          <a:xfrm flipH="1">
            <a:off x="2285006" y="2818647"/>
            <a:ext cx="571011" cy="0"/>
          </a:xfrm>
          <a:prstGeom prst="straightConnector1">
            <a:avLst/>
          </a:prstGeom>
          <a:ln w="28575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Рисунок 78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79" y="522500"/>
            <a:ext cx="360040" cy="362348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937" y="1370542"/>
            <a:ext cx="360040" cy="362348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05" y="2328370"/>
            <a:ext cx="360040" cy="362348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276" y="3288415"/>
            <a:ext cx="360040" cy="362348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93" y="4220170"/>
            <a:ext cx="360040" cy="362348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998" y="556475"/>
            <a:ext cx="360040" cy="362348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17" y="1438156"/>
            <a:ext cx="360040" cy="362348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856" y="2312652"/>
            <a:ext cx="360040" cy="362348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534" y="3276971"/>
            <a:ext cx="360040" cy="362348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395" y="4185276"/>
            <a:ext cx="360040" cy="362348"/>
          </a:xfrm>
          <a:prstGeom prst="rect">
            <a:avLst/>
          </a:prstGeom>
        </p:spPr>
      </p:pic>
      <p:grpSp>
        <p:nvGrpSpPr>
          <p:cNvPr id="96" name="Группа 95"/>
          <p:cNvGrpSpPr/>
          <p:nvPr/>
        </p:nvGrpSpPr>
        <p:grpSpPr>
          <a:xfrm>
            <a:off x="319590" y="455433"/>
            <a:ext cx="72008" cy="496481"/>
            <a:chOff x="3580949" y="292832"/>
            <a:chExt cx="72008" cy="496481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7" name="Группа 96"/>
          <p:cNvGrpSpPr/>
          <p:nvPr/>
        </p:nvGrpSpPr>
        <p:grpSpPr>
          <a:xfrm>
            <a:off x="313234" y="1342509"/>
            <a:ext cx="72008" cy="496481"/>
            <a:chOff x="3580949" y="292832"/>
            <a:chExt cx="72008" cy="496481"/>
          </a:xfrm>
        </p:grpSpPr>
        <p:cxnSp>
          <p:nvCxnSpPr>
            <p:cNvPr id="98" name="Прямая соединительная линия 97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6" name="Группа 105"/>
          <p:cNvGrpSpPr/>
          <p:nvPr/>
        </p:nvGrpSpPr>
        <p:grpSpPr>
          <a:xfrm>
            <a:off x="325369" y="2257848"/>
            <a:ext cx="72008" cy="496481"/>
            <a:chOff x="3580949" y="292832"/>
            <a:chExt cx="72008" cy="496481"/>
          </a:xfrm>
        </p:grpSpPr>
        <p:cxnSp>
          <p:nvCxnSpPr>
            <p:cNvPr id="107" name="Прямая соединительная линия 106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5" name="Группа 114"/>
          <p:cNvGrpSpPr/>
          <p:nvPr/>
        </p:nvGrpSpPr>
        <p:grpSpPr>
          <a:xfrm>
            <a:off x="319572" y="3219017"/>
            <a:ext cx="72008" cy="496481"/>
            <a:chOff x="3580949" y="292832"/>
            <a:chExt cx="72008" cy="496481"/>
          </a:xfrm>
        </p:grpSpPr>
        <p:cxnSp>
          <p:nvCxnSpPr>
            <p:cNvPr id="116" name="Прямая соединительная линия 115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Прямая соединительная линия 117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4" name="Группа 123"/>
          <p:cNvGrpSpPr/>
          <p:nvPr/>
        </p:nvGrpSpPr>
        <p:grpSpPr>
          <a:xfrm>
            <a:off x="313234" y="4154507"/>
            <a:ext cx="72008" cy="496481"/>
            <a:chOff x="3580949" y="292832"/>
            <a:chExt cx="72008" cy="496481"/>
          </a:xfrm>
        </p:grpSpPr>
        <p:cxnSp>
          <p:nvCxnSpPr>
            <p:cNvPr id="125" name="Прямая соединительная линия 124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Прямая соединительная линия 129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3" name="Группа 132"/>
          <p:cNvGrpSpPr/>
          <p:nvPr/>
        </p:nvGrpSpPr>
        <p:grpSpPr>
          <a:xfrm>
            <a:off x="4869816" y="458730"/>
            <a:ext cx="72008" cy="496481"/>
            <a:chOff x="3580949" y="292832"/>
            <a:chExt cx="72008" cy="496481"/>
          </a:xfrm>
        </p:grpSpPr>
        <p:cxnSp>
          <p:nvCxnSpPr>
            <p:cNvPr id="134" name="Прямая соединительная линия 133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Прямая соединительная линия 140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2" name="Группа 141"/>
          <p:cNvGrpSpPr/>
          <p:nvPr/>
        </p:nvGrpSpPr>
        <p:grpSpPr>
          <a:xfrm>
            <a:off x="4853512" y="1326325"/>
            <a:ext cx="72008" cy="496481"/>
            <a:chOff x="3580949" y="292832"/>
            <a:chExt cx="72008" cy="496481"/>
          </a:xfrm>
        </p:grpSpPr>
        <p:cxnSp>
          <p:nvCxnSpPr>
            <p:cNvPr id="143" name="Прямая соединительная линия 142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Прямая соединительная линия 144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1" name="Группа 150"/>
          <p:cNvGrpSpPr/>
          <p:nvPr/>
        </p:nvGrpSpPr>
        <p:grpSpPr>
          <a:xfrm>
            <a:off x="4857845" y="2239654"/>
            <a:ext cx="72008" cy="496481"/>
            <a:chOff x="3580949" y="292832"/>
            <a:chExt cx="72008" cy="496481"/>
          </a:xfrm>
        </p:grpSpPr>
        <p:cxnSp>
          <p:nvCxnSpPr>
            <p:cNvPr id="152" name="Прямая соединительная линия 151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0" name="Группа 159"/>
          <p:cNvGrpSpPr/>
          <p:nvPr/>
        </p:nvGrpSpPr>
        <p:grpSpPr>
          <a:xfrm>
            <a:off x="4872902" y="3224023"/>
            <a:ext cx="72008" cy="496481"/>
            <a:chOff x="3580949" y="292832"/>
            <a:chExt cx="72008" cy="496481"/>
          </a:xfrm>
        </p:grpSpPr>
        <p:cxnSp>
          <p:nvCxnSpPr>
            <p:cNvPr id="161" name="Прямая соединительная линия 160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9" name="Группа 168"/>
          <p:cNvGrpSpPr/>
          <p:nvPr/>
        </p:nvGrpSpPr>
        <p:grpSpPr>
          <a:xfrm>
            <a:off x="4853512" y="4153103"/>
            <a:ext cx="72008" cy="496481"/>
            <a:chOff x="3580949" y="292832"/>
            <a:chExt cx="72008" cy="496481"/>
          </a:xfrm>
        </p:grpSpPr>
        <p:cxnSp>
          <p:nvCxnSpPr>
            <p:cNvPr id="170" name="Прямая соединительная линия 169"/>
            <p:cNvCxnSpPr/>
            <p:nvPr/>
          </p:nvCxnSpPr>
          <p:spPr>
            <a:xfrm>
              <a:off x="3652957" y="339725"/>
              <a:ext cx="0" cy="449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/>
            <p:cNvCxnSpPr/>
            <p:nvPr/>
          </p:nvCxnSpPr>
          <p:spPr>
            <a:xfrm>
              <a:off x="3580949" y="29283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>
            <a:xfrm>
              <a:off x="3580949" y="369264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/>
            <p:cNvCxnSpPr/>
            <p:nvPr/>
          </p:nvCxnSpPr>
          <p:spPr>
            <a:xfrm>
              <a:off x="3580949" y="444945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/>
            <p:cNvCxnSpPr/>
            <p:nvPr/>
          </p:nvCxnSpPr>
          <p:spPr>
            <a:xfrm>
              <a:off x="3580949" y="519619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/>
            <p:cNvCxnSpPr/>
            <p:nvPr/>
          </p:nvCxnSpPr>
          <p:spPr>
            <a:xfrm>
              <a:off x="3580949" y="588700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Прямая соединительная линия 175"/>
            <p:cNvCxnSpPr/>
            <p:nvPr/>
          </p:nvCxnSpPr>
          <p:spPr>
            <a:xfrm>
              <a:off x="3580949" y="655571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Прямая соединительная линия 176"/>
            <p:cNvCxnSpPr/>
            <p:nvPr/>
          </p:nvCxnSpPr>
          <p:spPr>
            <a:xfrm>
              <a:off x="3580949" y="722442"/>
              <a:ext cx="72008" cy="66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8" name="TextBox 177"/>
          <p:cNvSpPr txBox="1"/>
          <p:nvPr/>
        </p:nvSpPr>
        <p:spPr>
          <a:xfrm>
            <a:off x="6627689" y="156269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О</a:t>
            </a:r>
            <a:endParaRPr lang="ru-R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 flipH="1">
                <a:off x="7137529" y="2441878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660066"/>
                  </a:solidFill>
                </a:endParaRPr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137529" y="2441878"/>
                <a:ext cx="358560" cy="369332"/>
              </a:xfrm>
              <a:prstGeom prst="rect">
                <a:avLst/>
              </a:prstGeom>
              <a:blipFill rotWithShape="1">
                <a:blip r:embed="rId18"/>
                <a:stretch>
                  <a:fillRect t="-23333" r="-237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0" name="Прямая со стрелкой 179"/>
          <p:cNvCxnSpPr/>
          <p:nvPr/>
        </p:nvCxnSpPr>
        <p:spPr>
          <a:xfrm>
            <a:off x="6651761" y="2781437"/>
            <a:ext cx="988221" cy="0"/>
          </a:xfrm>
          <a:prstGeom prst="straightConnector1">
            <a:avLst/>
          </a:prstGeom>
          <a:ln w="28575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133336" y="477659"/>
            <a:ext cx="3973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Силы трения пренебрежимо малы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4" name="TextBox 183"/>
              <p:cNvSpPr txBox="1"/>
              <p:nvPr/>
            </p:nvSpPr>
            <p:spPr>
              <a:xfrm>
                <a:off x="1005585" y="4657866"/>
                <a:ext cx="35856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660066"/>
                  </a:solidFill>
                </a:endParaRPr>
              </a:p>
            </p:txBody>
          </p:sp>
        </mc:Choice>
        <mc:Fallback>
          <p:sp>
            <p:nvSpPr>
              <p:cNvPr id="184" name="TextBox 1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85" y="4657866"/>
                <a:ext cx="358560" cy="369332"/>
              </a:xfrm>
              <a:prstGeom prst="rect">
                <a:avLst/>
              </a:prstGeom>
              <a:blipFill rotWithShape="1">
                <a:blip r:embed="rId19"/>
                <a:stretch>
                  <a:fillRect t="-22951" r="-237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Прямая со стрелкой 184"/>
          <p:cNvCxnSpPr/>
          <p:nvPr/>
        </p:nvCxnSpPr>
        <p:spPr>
          <a:xfrm flipH="1">
            <a:off x="847087" y="4695076"/>
            <a:ext cx="571011" cy="0"/>
          </a:xfrm>
          <a:prstGeom prst="straightConnector1">
            <a:avLst/>
          </a:prstGeom>
          <a:ln w="28575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6" name="TextBox 185"/>
              <p:cNvSpPr txBox="1"/>
              <p:nvPr/>
            </p:nvSpPr>
            <p:spPr>
              <a:xfrm flipH="1">
                <a:off x="6748454" y="1829305"/>
                <a:ext cx="3585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rgbClr val="660066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660066"/>
                  </a:solidFill>
                </a:endParaRPr>
              </a:p>
            </p:txBody>
          </p:sp>
        </mc:Choice>
        <mc:Fallback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748454" y="1829305"/>
                <a:ext cx="358560" cy="369332"/>
              </a:xfrm>
              <a:prstGeom prst="rect">
                <a:avLst/>
              </a:prstGeom>
              <a:blipFill rotWithShape="1">
                <a:blip r:embed="rId20"/>
                <a:stretch>
                  <a:fillRect t="-22951" r="-254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7" name="Прямая со стрелкой 186"/>
          <p:cNvCxnSpPr/>
          <p:nvPr/>
        </p:nvCxnSpPr>
        <p:spPr>
          <a:xfrm>
            <a:off x="6381153" y="1859105"/>
            <a:ext cx="571011" cy="0"/>
          </a:xfrm>
          <a:prstGeom prst="straightConnector1">
            <a:avLst/>
          </a:prstGeom>
          <a:ln w="28575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8544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  <p:bldP spid="55" grpId="0"/>
      <p:bldP spid="57" grpId="0"/>
      <p:bldP spid="60" grpId="0"/>
      <p:bldP spid="61" grpId="0"/>
      <p:bldP spid="62" grpId="0"/>
      <p:bldP spid="63" grpId="0"/>
      <p:bldP spid="46" grpId="0"/>
      <p:bldP spid="51" grpId="0"/>
      <p:bldP spid="2" grpId="0"/>
      <p:bldP spid="53" grpId="0"/>
      <p:bldP spid="64" grpId="0"/>
      <p:bldP spid="66" grpId="0"/>
      <p:bldP spid="68" grpId="0"/>
      <p:bldP spid="70" grpId="0"/>
      <p:bldP spid="72" grpId="0"/>
      <p:bldP spid="7" grpId="0"/>
      <p:bldP spid="74" grpId="0"/>
      <p:bldP spid="76" grpId="0"/>
      <p:bldP spid="178" grpId="0"/>
      <p:bldP spid="179" grpId="0"/>
      <p:bldP spid="3" grpId="0"/>
      <p:bldP spid="3" grpId="1"/>
      <p:bldP spid="184" grpId="0"/>
      <p:bldP spid="1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98" y="339725"/>
            <a:ext cx="41767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 действием силы, возвращающей тело в положение равновесия, тело может совершать колебания </a:t>
            </a:r>
            <a:r>
              <a:rPr lang="ru-RU" dirty="0" smtClean="0"/>
              <a:t>само по себе, за счет полученного избытка энергии.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971585"/>
            <a:ext cx="420811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колебания происходят в </a:t>
            </a:r>
            <a:r>
              <a:rPr lang="ru-RU" dirty="0" smtClean="0"/>
              <a:t>системе только </a:t>
            </a:r>
            <a:r>
              <a:rPr lang="ru-RU" dirty="0"/>
              <a:t>под действием внутренних сил, то такие колебания называют </a:t>
            </a:r>
            <a:r>
              <a:rPr lang="ru-RU" sz="2000" dirty="0">
                <a:solidFill>
                  <a:srgbClr val="C00000"/>
                </a:solidFill>
              </a:rPr>
              <a:t>свободными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82075" y="3363838"/>
            <a:ext cx="41666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Колебательная система </a:t>
            </a:r>
            <a:r>
              <a:rPr lang="ru-RU" dirty="0" smtClean="0"/>
              <a:t>— физическая система, в которой при отклонении от положения равновесия возникают и существуют колебания.</a:t>
            </a:r>
            <a:endParaRPr lang="ru-RU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1066822" y="21673"/>
            <a:ext cx="2053635" cy="4347356"/>
            <a:chOff x="1405079" y="1809308"/>
            <a:chExt cx="2053635" cy="434735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459"/>
            <a:stretch/>
          </p:blipFill>
          <p:spPr bwMode="auto">
            <a:xfrm>
              <a:off x="1405079" y="1809308"/>
              <a:ext cx="2006637" cy="43473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Прямая со стрелкой 8"/>
            <p:cNvCxnSpPr/>
            <p:nvPr/>
          </p:nvCxnSpPr>
          <p:spPr>
            <a:xfrm rot="5400000" flipH="1" flipV="1">
              <a:off x="1960083" y="4235118"/>
              <a:ext cx="1008112" cy="0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692927" y="3735929"/>
                  <a:ext cx="765787" cy="506421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b="0" i="1" smtClean="0">
                                <a:solidFill>
                                  <a:srgbClr val="FF0066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FF0066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</m:acc>
                        <m:r>
                          <a:rPr lang="ru-RU" sz="2400" b="0" i="1" baseline="-25000" smtClean="0">
                            <a:solidFill>
                              <a:srgbClr val="FF0066"/>
                            </a:solidFill>
                            <a:latin typeface="Cambria Math"/>
                          </a:rPr>
                          <m:t>упр</m:t>
                        </m:r>
                      </m:oMath>
                    </m:oMathPara>
                  </a14:m>
                  <a:endParaRPr lang="ru-RU" sz="2400" baseline="-25000" dirty="0">
                    <a:solidFill>
                      <a:srgbClr val="FF0066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2927" y="3735929"/>
                  <a:ext cx="765787" cy="50642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576" y="72535"/>
            <a:ext cx="1472612" cy="476436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 rot="5400000">
            <a:off x="-70454" y="1861335"/>
            <a:ext cx="4271840" cy="1351781"/>
            <a:chOff x="469737" y="2210763"/>
            <a:chExt cx="1966744" cy="58599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49"/>
            <a:stretch/>
          </p:blipFill>
          <p:spPr>
            <a:xfrm rot="16200000">
              <a:off x="1121042" y="1631485"/>
              <a:ext cx="585996" cy="1744552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6441" y="2290733"/>
              <a:ext cx="360040" cy="362348"/>
            </a:xfrm>
            <a:prstGeom prst="rect">
              <a:avLst/>
            </a:prstGeom>
          </p:spPr>
        </p:pic>
        <p:grpSp>
          <p:nvGrpSpPr>
            <p:cNvPr id="15" name="Группа 14"/>
            <p:cNvGrpSpPr/>
            <p:nvPr/>
          </p:nvGrpSpPr>
          <p:grpSpPr>
            <a:xfrm>
              <a:off x="469737" y="2221335"/>
              <a:ext cx="72008" cy="496481"/>
              <a:chOff x="3580949" y="292832"/>
              <a:chExt cx="72008" cy="496481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3652957" y="339725"/>
                <a:ext cx="0" cy="449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3580949" y="292832"/>
                <a:ext cx="72008" cy="6687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3580949" y="369264"/>
                <a:ext cx="72008" cy="6687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3580949" y="444945"/>
                <a:ext cx="72008" cy="6687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3580949" y="519619"/>
                <a:ext cx="72008" cy="6687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3580949" y="588700"/>
                <a:ext cx="72008" cy="6687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3580949" y="655571"/>
                <a:ext cx="72008" cy="6687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3580949" y="722442"/>
                <a:ext cx="72008" cy="6687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67183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30" y="526869"/>
            <a:ext cx="4493786" cy="364160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65" b="20566"/>
          <a:stretch/>
        </p:blipFill>
        <p:spPr bwMode="auto">
          <a:xfrm>
            <a:off x="256878" y="518817"/>
            <a:ext cx="3548690" cy="3081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688926" y="2347673"/>
            <a:ext cx="864096" cy="8472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024107" y="2205655"/>
                <a:ext cx="380489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07" y="2205655"/>
                <a:ext cx="380489" cy="4029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 стрелкой 6"/>
          <p:cNvCxnSpPr/>
          <p:nvPr/>
        </p:nvCxnSpPr>
        <p:spPr>
          <a:xfrm>
            <a:off x="688926" y="3194877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688925" y="3189539"/>
            <a:ext cx="864097" cy="797426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60769" y="3427793"/>
                <a:ext cx="5805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69" y="3427793"/>
                <a:ext cx="580544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22951" r="-43750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 стрелкой 17"/>
          <p:cNvCxnSpPr/>
          <p:nvPr/>
        </p:nvCxnSpPr>
        <p:spPr>
          <a:xfrm>
            <a:off x="1550789" y="2379929"/>
            <a:ext cx="2233" cy="837807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2309" y="3189540"/>
            <a:ext cx="87071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 flipV="1">
            <a:off x="666066" y="3172017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048966" y="2771275"/>
                <a:ext cx="391774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966" y="2771275"/>
                <a:ext cx="391774" cy="4029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0192" y="911686"/>
            <a:ext cx="2629084" cy="3862845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3317379" y="1243876"/>
            <a:ext cx="3024336" cy="1923558"/>
          </a:xfrm>
          <a:prstGeom prst="cloudCallout">
            <a:avLst>
              <a:gd name="adj1" fmla="val 63799"/>
              <a:gd name="adj2" fmla="val 31638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677418" y="1688792"/>
            <a:ext cx="2178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А какие условия необходимы, чтобы свободные колебания возникли?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9036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4" grpId="0" animBg="1"/>
      <p:bldP spid="24" grpId="0"/>
      <p:bldP spid="6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6764" y="366329"/>
            <a:ext cx="3250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Виды равновесия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 rot="3350137">
            <a:off x="3143095" y="853096"/>
            <a:ext cx="288032" cy="1224136"/>
          </a:xfrm>
          <a:prstGeom prst="downArrow">
            <a:avLst>
              <a:gd name="adj1" fmla="val 50000"/>
              <a:gd name="adj2" fmla="val 11581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4427983" y="1131590"/>
            <a:ext cx="288032" cy="1584176"/>
          </a:xfrm>
          <a:prstGeom prst="downArrow">
            <a:avLst>
              <a:gd name="adj1" fmla="val 50000"/>
              <a:gd name="adj2" fmla="val 11581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18361172">
            <a:off x="5655797" y="866630"/>
            <a:ext cx="288032" cy="1224136"/>
          </a:xfrm>
          <a:prstGeom prst="downArrow">
            <a:avLst>
              <a:gd name="adj1" fmla="val 50000"/>
              <a:gd name="adj2" fmla="val 11581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79389" y="2033197"/>
            <a:ext cx="1925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Устойчивое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97235" y="2017840"/>
            <a:ext cx="2400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Не устойчивое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2385" y="2859782"/>
            <a:ext cx="2319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Безразличное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12" name="Блок-схема: задержка 11"/>
          <p:cNvSpPr/>
          <p:nvPr/>
        </p:nvSpPr>
        <p:spPr>
          <a:xfrm rot="5400000">
            <a:off x="1316173" y="2679764"/>
            <a:ext cx="843558" cy="1923678"/>
          </a:xfrm>
          <a:prstGeom prst="flowChartDelay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задержка 12"/>
          <p:cNvSpPr/>
          <p:nvPr/>
        </p:nvSpPr>
        <p:spPr>
          <a:xfrm rot="16200000" flipV="1">
            <a:off x="7071943" y="2676973"/>
            <a:ext cx="846014" cy="1930967"/>
          </a:xfrm>
          <a:custGeom>
            <a:avLst/>
            <a:gdLst>
              <a:gd name="connsiteX0" fmla="*/ 0 w 843557"/>
              <a:gd name="connsiteY0" fmla="*/ 0 h 1736515"/>
              <a:gd name="connsiteX1" fmla="*/ 421779 w 843557"/>
              <a:gd name="connsiteY1" fmla="*/ 0 h 1736515"/>
              <a:gd name="connsiteX2" fmla="*/ 843558 w 843557"/>
              <a:gd name="connsiteY2" fmla="*/ 868258 h 1736515"/>
              <a:gd name="connsiteX3" fmla="*/ 421779 w 843557"/>
              <a:gd name="connsiteY3" fmla="*/ 1736516 h 1736515"/>
              <a:gd name="connsiteX4" fmla="*/ 0 w 843557"/>
              <a:gd name="connsiteY4" fmla="*/ 1736515 h 1736515"/>
              <a:gd name="connsiteX5" fmla="*/ 0 w 843557"/>
              <a:gd name="connsiteY5" fmla="*/ 0 h 1736515"/>
              <a:gd name="connsiteX0" fmla="*/ 2084 w 857459"/>
              <a:gd name="connsiteY0" fmla="*/ 0 h 1736516"/>
              <a:gd name="connsiteX1" fmla="*/ 0 w 857459"/>
              <a:gd name="connsiteY1" fmla="*/ 0 h 1736516"/>
              <a:gd name="connsiteX2" fmla="*/ 845642 w 857459"/>
              <a:gd name="connsiteY2" fmla="*/ 868258 h 1736516"/>
              <a:gd name="connsiteX3" fmla="*/ 423863 w 857459"/>
              <a:gd name="connsiteY3" fmla="*/ 1736516 h 1736516"/>
              <a:gd name="connsiteX4" fmla="*/ 2084 w 857459"/>
              <a:gd name="connsiteY4" fmla="*/ 1736515 h 1736516"/>
              <a:gd name="connsiteX5" fmla="*/ 2084 w 857459"/>
              <a:gd name="connsiteY5" fmla="*/ 0 h 1736516"/>
              <a:gd name="connsiteX0" fmla="*/ 2084 w 845642"/>
              <a:gd name="connsiteY0" fmla="*/ 0 h 1736515"/>
              <a:gd name="connsiteX1" fmla="*/ 0 w 845642"/>
              <a:gd name="connsiteY1" fmla="*/ 0 h 1736515"/>
              <a:gd name="connsiteX2" fmla="*/ 845642 w 845642"/>
              <a:gd name="connsiteY2" fmla="*/ 868258 h 1736515"/>
              <a:gd name="connsiteX3" fmla="*/ 2381 w 845642"/>
              <a:gd name="connsiteY3" fmla="*/ 1734134 h 1736515"/>
              <a:gd name="connsiteX4" fmla="*/ 2084 w 845642"/>
              <a:gd name="connsiteY4" fmla="*/ 1736515 h 1736515"/>
              <a:gd name="connsiteX5" fmla="*/ 2084 w 845642"/>
              <a:gd name="connsiteY5" fmla="*/ 0 h 1736515"/>
              <a:gd name="connsiteX0" fmla="*/ 2084 w 457498"/>
              <a:gd name="connsiteY0" fmla="*/ 0 h 1736515"/>
              <a:gd name="connsiteX1" fmla="*/ 0 w 457498"/>
              <a:gd name="connsiteY1" fmla="*/ 0 h 1736515"/>
              <a:gd name="connsiteX2" fmla="*/ 457498 w 457498"/>
              <a:gd name="connsiteY2" fmla="*/ 889689 h 1736515"/>
              <a:gd name="connsiteX3" fmla="*/ 2381 w 457498"/>
              <a:gd name="connsiteY3" fmla="*/ 1734134 h 1736515"/>
              <a:gd name="connsiteX4" fmla="*/ 2084 w 457498"/>
              <a:gd name="connsiteY4" fmla="*/ 1736515 h 1736515"/>
              <a:gd name="connsiteX5" fmla="*/ 2084 w 457498"/>
              <a:gd name="connsiteY5" fmla="*/ 0 h 1736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498" h="1736515">
                <a:moveTo>
                  <a:pt x="2084" y="0"/>
                </a:moveTo>
                <a:lnTo>
                  <a:pt x="0" y="0"/>
                </a:lnTo>
                <a:cubicBezTo>
                  <a:pt x="232942" y="0"/>
                  <a:pt x="457101" y="600667"/>
                  <a:pt x="457498" y="889689"/>
                </a:cubicBezTo>
                <a:cubicBezTo>
                  <a:pt x="457895" y="1178711"/>
                  <a:pt x="235323" y="1734134"/>
                  <a:pt x="2381" y="1734134"/>
                </a:cubicBezTo>
                <a:lnTo>
                  <a:pt x="2084" y="1736515"/>
                </a:lnTo>
                <a:lnTo>
                  <a:pt x="208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4495204"/>
            <a:ext cx="2880320" cy="308571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334838" y="2946500"/>
            <a:ext cx="273324" cy="27332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426468" y="3507854"/>
            <a:ext cx="273324" cy="27332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275723" y="4221880"/>
            <a:ext cx="273324" cy="27332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389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99 0.02129 L -0.02604 0.03703 L -0.04375 0.04352 L -0.06875 0.05092 L -0.08802 0.05185 L -0.10469 0.05092 L -0.12292 0.04629 L -0.14219 0.03889 L -0.16042 0.02685 L -0.17552 0.01296 L -0.15833 0.02778 L -0.14167 0.03889 L -0.12396 0.04629 L -0.10052 0.05185 L -0.07604 0.05092 L -0.05052 0.04629 L -0.03646 0.04166 L -0.0224 0.03426 L -0.01198 0.02592 L 0 0 Z " pathEditMode="relative" ptsTypes="AAAAAAAAAAAAAAAAAAAAA">
                                      <p:cBhvr>
                                        <p:cTn id="30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989 0.00031 L 0.02014 0.00309 L 0.03107 0.01111 L 0.04149 0.01944 L 0.05034 0.02685 L 0.05885 0.03611 L 0.06909 0.04753 L 0.08055 0.06235 L 0.09201 0.08179 L 0.10191 0.10309 L 0.10972 0.12438 L 0.11493 0.1463 L 0.11718 0.15957 L 0.11961 0.17315 " pathEditMode="relative" ptsTypes="AAAAAAAAAAAAA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12" grpId="0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925" y="339725"/>
            <a:ext cx="5638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Условие существования колебаний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28749"/>
            <a:ext cx="8353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 Наличие </a:t>
            </a:r>
            <a:r>
              <a:rPr lang="ru-RU" sz="2400" dirty="0"/>
              <a:t>положения устойчивого равновесия </a:t>
            </a:r>
            <a:r>
              <a:rPr lang="ru-RU" sz="2400" dirty="0" smtClean="0"/>
              <a:t>системы.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19622"/>
            <a:ext cx="87636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2. Наличие </a:t>
            </a:r>
            <a:r>
              <a:rPr lang="ru-RU" sz="2400" dirty="0">
                <a:solidFill>
                  <a:schemeClr val="tx2"/>
                </a:solidFill>
              </a:rPr>
              <a:t>у тела избыточной механической энергии по сравнению с ее энергией в положении устойчивого равновесия.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315071"/>
            <a:ext cx="8358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3. Действие </a:t>
            </a:r>
            <a:r>
              <a:rPr lang="ru-RU" sz="2400" dirty="0"/>
              <a:t>на тело возвращающей </a:t>
            </a:r>
            <a:r>
              <a:rPr lang="ru-RU" sz="2400" dirty="0" smtClean="0"/>
              <a:t>силы.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7881" y="2803951"/>
            <a:ext cx="8377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4. В </a:t>
            </a:r>
            <a:r>
              <a:rPr lang="ru-RU" sz="2400" dirty="0">
                <a:solidFill>
                  <a:schemeClr val="tx2"/>
                </a:solidFill>
              </a:rPr>
              <a:t>идеальных колебательных системах должны отсутствовать силы трения.</a:t>
            </a:r>
          </a:p>
        </p:txBody>
      </p:sp>
      <p:sp>
        <p:nvSpPr>
          <p:cNvPr id="7" name="Блок-схема: задержка 6"/>
          <p:cNvSpPr/>
          <p:nvPr/>
        </p:nvSpPr>
        <p:spPr>
          <a:xfrm rot="5400000">
            <a:off x="4150219" y="3181485"/>
            <a:ext cx="843558" cy="1923678"/>
          </a:xfrm>
          <a:prstGeom prst="flowChartDelay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260513" y="4018455"/>
            <a:ext cx="273324" cy="27332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397175" y="4155117"/>
            <a:ext cx="0" cy="554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4" idx="6"/>
          </p:cNvCxnSpPr>
          <p:nvPr/>
        </p:nvCxnSpPr>
        <p:spPr>
          <a:xfrm flipH="1">
            <a:off x="5001924" y="4155117"/>
            <a:ext cx="418110" cy="2542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5004048" y="3845966"/>
            <a:ext cx="399016" cy="3091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5374315" y="4132257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5004048" y="4409369"/>
            <a:ext cx="393127" cy="293212"/>
          </a:xfrm>
          <a:prstGeom prst="straightConnector1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001924" y="3855144"/>
            <a:ext cx="0" cy="554225"/>
          </a:xfrm>
          <a:prstGeom prst="straightConnector1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710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9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708" y="195486"/>
            <a:ext cx="1960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Маятник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391" y="3612753"/>
            <a:ext cx="83534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Маятник</a:t>
            </a:r>
            <a:r>
              <a:rPr lang="ru-RU" sz="2400" dirty="0" smtClean="0"/>
              <a:t> — твердое </a:t>
            </a:r>
            <a:r>
              <a:rPr lang="ru-RU" sz="2400" dirty="0"/>
              <a:t>тело, совершающее под действием приложенных сил колебания около неподвижной точки или вокруг оси</a:t>
            </a:r>
          </a:p>
        </p:txBody>
      </p:sp>
      <p:sp>
        <p:nvSpPr>
          <p:cNvPr id="4" name="Штриховая стрелка вправо 3"/>
          <p:cNvSpPr/>
          <p:nvPr/>
        </p:nvSpPr>
        <p:spPr>
          <a:xfrm rot="8723454">
            <a:off x="2956644" y="977596"/>
            <a:ext cx="1040109" cy="472243"/>
          </a:xfrm>
          <a:prstGeom prst="stripedRightArrow">
            <a:avLst>
              <a:gd name="adj1" fmla="val 50000"/>
              <a:gd name="adj2" fmla="val 11538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триховая стрелка вправо 5"/>
          <p:cNvSpPr/>
          <p:nvPr/>
        </p:nvSpPr>
        <p:spPr>
          <a:xfrm rot="12876546" flipH="1">
            <a:off x="5118027" y="977229"/>
            <a:ext cx="1041406" cy="472243"/>
          </a:xfrm>
          <a:prstGeom prst="stripedRightArrow">
            <a:avLst>
              <a:gd name="adj1" fmla="val 50000"/>
              <a:gd name="adj2" fmla="val 11538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484644"/>
            <a:ext cx="1671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Нитяной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1451920"/>
            <a:ext cx="2352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Пружинный 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66" y="1990388"/>
            <a:ext cx="2165458" cy="17548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99283" y="1002705"/>
            <a:ext cx="1007259" cy="373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21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7" y="339725"/>
            <a:ext cx="83534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80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</a:rPr>
              <a:t>Механическое колебательное движение </a:t>
            </a:r>
            <a:r>
              <a:rPr lang="ru-RU" sz="2000" dirty="0" smtClean="0"/>
              <a:t>—</a:t>
            </a:r>
            <a:r>
              <a:rPr lang="ru-RU" sz="2000" dirty="0" smtClean="0">
                <a:solidFill>
                  <a:srgbClr val="C00000"/>
                </a:solidFill>
              </a:rPr>
              <a:t>  </a:t>
            </a:r>
            <a:r>
              <a:rPr lang="ru-RU" sz="2000" dirty="0"/>
              <a:t>д</a:t>
            </a:r>
            <a:r>
              <a:rPr lang="ru-RU" sz="2000" dirty="0" smtClean="0"/>
              <a:t>вижение</a:t>
            </a:r>
            <a:r>
              <a:rPr lang="ru-RU" sz="2000" dirty="0"/>
              <a:t>, при котором состояния тела с течением времени повторяются, причем тело проходит через положение устойчивого равновесия поочередно в противоположных </a:t>
            </a:r>
            <a:r>
              <a:rPr lang="ru-RU" sz="2000" dirty="0" smtClean="0"/>
              <a:t>направлениях</a:t>
            </a:r>
            <a:r>
              <a:rPr lang="ru-RU" sz="2000" dirty="0"/>
              <a:t>.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884" y="1854200"/>
            <a:ext cx="83848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8000"/>
              </a:buClr>
              <a:buFont typeface="Wingdings" pitchFamily="2" charset="2"/>
              <a:buChar char="Ø"/>
            </a:pPr>
            <a:r>
              <a:rPr lang="ru-RU" sz="2000" dirty="0"/>
              <a:t>Если колебания происходят в </a:t>
            </a:r>
            <a:r>
              <a:rPr lang="ru-RU" sz="2000" dirty="0" smtClean="0"/>
              <a:t>системе только </a:t>
            </a:r>
            <a:r>
              <a:rPr lang="ru-RU" sz="2000" dirty="0"/>
              <a:t>под действием внутренних сил, то такие колебания называют </a:t>
            </a:r>
            <a:r>
              <a:rPr lang="ru-RU" sz="2400" dirty="0">
                <a:solidFill>
                  <a:schemeClr val="tx2"/>
                </a:solidFill>
              </a:rPr>
              <a:t>свободными</a:t>
            </a:r>
            <a:r>
              <a:rPr lang="ru-RU" sz="20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3883" y="2708820"/>
            <a:ext cx="83848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80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</a:rPr>
              <a:t>Колебательная система </a:t>
            </a:r>
            <a:r>
              <a:rPr lang="ru-RU" sz="2000" dirty="0" smtClean="0"/>
              <a:t>— физическая система, в которой при отклонении от положения равновесия возникают и существуют колебания.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8151" y="3786038"/>
            <a:ext cx="83534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80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/>
                </a:solidFill>
              </a:rPr>
              <a:t>Маятник</a:t>
            </a:r>
            <a:r>
              <a:rPr lang="ru-RU" sz="2400" dirty="0" smtClean="0"/>
              <a:t> </a:t>
            </a:r>
            <a:r>
              <a:rPr lang="ru-RU" sz="2000" dirty="0" smtClean="0"/>
              <a:t>— твердое </a:t>
            </a:r>
            <a:r>
              <a:rPr lang="ru-RU" sz="2000" dirty="0"/>
              <a:t>тело, совершающее под действием приложенных сил колебания около неподвижной точки или вокруг </a:t>
            </a:r>
            <a:r>
              <a:rPr lang="ru-RU" sz="2000" dirty="0" smtClean="0"/>
              <a:t>оси.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2979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406</Words>
  <Application>Microsoft Office PowerPoint</Application>
  <PresentationFormat>Экран (16:9)</PresentationFormat>
  <Paragraphs>69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42</cp:revision>
  <dcterms:created xsi:type="dcterms:W3CDTF">2013-11-06T08:28:08Z</dcterms:created>
  <dcterms:modified xsi:type="dcterms:W3CDTF">2013-11-19T08:48:09Z</dcterms:modified>
</cp:coreProperties>
</file>